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61" r:id="rId3"/>
    <p:sldId id="264" r:id="rId4"/>
    <p:sldId id="283" r:id="rId5"/>
    <p:sldId id="282" r:id="rId6"/>
    <p:sldId id="280" r:id="rId7"/>
    <p:sldId id="276" r:id="rId8"/>
    <p:sldId id="284" r:id="rId9"/>
    <p:sldId id="260" r:id="rId10"/>
    <p:sldId id="266" r:id="rId11"/>
    <p:sldId id="285" r:id="rId12"/>
    <p:sldId id="286" r:id="rId13"/>
  </p:sldIdLst>
  <p:sldSz cx="12192000" cy="6858000"/>
  <p:notesSz cx="7010400" cy="9296400"/>
  <p:embeddedFontLst>
    <p:embeddedFont>
      <p:font typeface="Work Sans Light" panose="020B0604020202020204" charset="0"/>
      <p:regular r:id="rId15"/>
      <p:bold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  <p:embeddedFont>
      <p:font typeface="Work Sans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79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98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amount of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2334" y="6475088"/>
            <a:ext cx="1727335" cy="1792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" y="-15875"/>
            <a:ext cx="121047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Light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055478"/>
            <a:ext cx="10515600" cy="50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5" name="Shape 125"/>
          <p:cNvCxnSpPr/>
          <p:nvPr/>
        </p:nvCxnSpPr>
        <p:spPr>
          <a:xfrm>
            <a:off x="838200" y="977774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471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55895" y="1967588"/>
            <a:ext cx="53445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899" y="1483351"/>
            <a:ext cx="1653484" cy="17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None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None/>
              <a:defRPr sz="10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5016063" y="457200"/>
            <a:ext cx="6477000" cy="54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None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erriweather Sans"/>
              <a:buNone/>
              <a:defRPr sz="21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None/>
              <a:defRPr sz="10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 rot="5400000">
            <a:off x="7133401" y="1956626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4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rotWithShape="1">
          <a:blip r:embed="rId2">
            <a:alphaModFix/>
          </a:blip>
          <a:stretch>
            <a:fillRect b="-47999"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1154" y="2594583"/>
            <a:ext cx="3189692" cy="3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0" y="3547285"/>
            <a:ext cx="12192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Revolutionizing the way business buys legal</a:t>
            </a:r>
            <a:endParaRPr sz="1500" b="0" i="0" u="none" strike="noStrike" cap="none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2334" y="6475088"/>
            <a:ext cx="1727335" cy="179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524000" y="3339046"/>
            <a:ext cx="91440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45006"/>
          <a:stretch/>
        </p:blipFill>
        <p:spPr>
          <a:xfrm>
            <a:off x="156475" y="308733"/>
            <a:ext cx="2743200" cy="4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38200" y="1050202"/>
            <a:ext cx="5181600" cy="5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172200" y="1050202"/>
            <a:ext cx="5181600" cy="5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Light"/>
              <a:buNone/>
              <a:defRPr sz="2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140" name="Shape 140"/>
          <p:cNvCxnSpPr/>
          <p:nvPr/>
        </p:nvCxnSpPr>
        <p:spPr>
          <a:xfrm>
            <a:off x="838200" y="977774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471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8200" y="1870074"/>
            <a:ext cx="10515600" cy="4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35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 Light"/>
              <a:buNone/>
              <a:defRPr sz="36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2000"/>
              <a:buFont typeface="Merriweather Sans"/>
              <a:buNone/>
              <a:defRPr sz="1500" b="0" i="0" u="none" strike="noStrike" cap="none">
                <a:solidFill>
                  <a:srgbClr val="888B9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B9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B9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  <a:defRPr sz="1500" b="1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‒"/>
              <a:defRPr sz="15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  <a:defRPr sz="1500" b="1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‒"/>
              <a:defRPr sz="15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371600" marR="0" lvl="3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1714500" marR="0" lvl="4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55895" y="1967588"/>
            <a:ext cx="53445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33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896" y="1483351"/>
            <a:ext cx="1653491" cy="17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 Light"/>
              <a:buNone/>
              <a:defRPr sz="4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‒"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5971C-615C-4D1E-A4EE-5E4B85EA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1E41CE-F94F-40A7-9192-C26D74353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54" y="0"/>
            <a:ext cx="12104701" cy="806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249518" y="381680"/>
            <a:ext cx="3268112" cy="28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4417295" y="3501995"/>
            <a:ext cx="33338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198" name="Shape 198"/>
          <p:cNvSpPr txBox="1"/>
          <p:nvPr/>
        </p:nvSpPr>
        <p:spPr>
          <a:xfrm>
            <a:off x="450669" y="655982"/>
            <a:ext cx="4027062" cy="39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Unlock the value in your legal relationships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C6056-BDC5-4047-BFD9-66A82877B353}"/>
              </a:ext>
            </a:extLst>
          </p:cNvPr>
          <p:cNvSpPr txBox="1"/>
          <p:nvPr/>
        </p:nvSpPr>
        <p:spPr>
          <a:xfrm>
            <a:off x="2822381" y="2415495"/>
            <a:ext cx="5551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BUSINESS PLAN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A START UP PERSPECTIVE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algn="ctr"/>
            <a:endParaRPr lang="en-GB" sz="12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NILEMA BHAKTA-JONES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CEO 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2BD98-8F05-45AF-8DE1-DE9EA565D2AA}"/>
              </a:ext>
            </a:extLst>
          </p:cNvPr>
          <p:cNvSpPr txBox="1"/>
          <p:nvPr/>
        </p:nvSpPr>
        <p:spPr>
          <a:xfrm>
            <a:off x="7751120" y="5752515"/>
            <a:ext cx="220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r>
              <a:rPr lang="en-GB" sz="1200" dirty="0">
                <a:solidFill>
                  <a:schemeClr val="bg1"/>
                </a:solidFill>
              </a:rPr>
              <a:t>Twitter: #</a:t>
            </a:r>
          </a:p>
          <a:p>
            <a:r>
              <a:rPr lang="en-GB" sz="1200" dirty="0" err="1">
                <a:solidFill>
                  <a:schemeClr val="bg1"/>
                </a:solidFill>
              </a:rPr>
              <a:t>NBJNiloo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www.alacritylaw.com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-9426"/>
            <a:ext cx="12192000" cy="679836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52000"/>
              </a:srgbClr>
            </a:outerShdw>
          </a:effectLst>
        </p:spPr>
      </p:pic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9839030" y="6369232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10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199055" y="318920"/>
            <a:ext cx="2057400" cy="1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BA65A-2238-4343-8544-4B8E994532D6}"/>
              </a:ext>
            </a:extLst>
          </p:cNvPr>
          <p:cNvSpPr txBox="1"/>
          <p:nvPr/>
        </p:nvSpPr>
        <p:spPr>
          <a:xfrm>
            <a:off x="1357460" y="1159497"/>
            <a:ext cx="431747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SET PRIORITIES, GOALS  &amp; MILESTONES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2222"/>
            </a:gs>
            <a:gs pos="39000">
              <a:srgbClr val="22222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386499" y="396005"/>
            <a:ext cx="11290171" cy="6108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7991889" y="6429584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363352" y="1496119"/>
            <a:ext cx="621550" cy="4214168"/>
          </a:xfrm>
          <a:custGeom>
            <a:avLst/>
            <a:gdLst/>
            <a:ahLst/>
            <a:cxnLst/>
            <a:rect l="0" t="0" r="0" b="0"/>
            <a:pathLst>
              <a:path w="30972" h="207320" extrusionOk="0">
                <a:moveTo>
                  <a:pt x="2529" y="0"/>
                </a:moveTo>
                <a:lnTo>
                  <a:pt x="30972" y="98604"/>
                </a:lnTo>
                <a:lnTo>
                  <a:pt x="0" y="20732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0" y="225990"/>
            <a:ext cx="2057400" cy="1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515330" y="1646645"/>
            <a:ext cx="4152790" cy="421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SHAREHOLDERS AGREEMENT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SIMON SINEK – WHY, HOW, WHAT?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DOES THE PROBLEM EXIST? – IS IT CAPABLE OF BEING SOLVED? – DOES IT RESONATE?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WHAT IS THE SOLUTION?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marL="285750" lvl="7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BUILD THE MVP?</a:t>
            </a:r>
          </a:p>
          <a:p>
            <a:pPr marL="285750" lvl="7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ARCHITECT A TEAM – USE YOUR NETWORK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41C84-E9BD-4FC1-B74C-4E96000A84D7}"/>
              </a:ext>
            </a:extLst>
          </p:cNvPr>
          <p:cNvSpPr txBox="1"/>
          <p:nvPr/>
        </p:nvSpPr>
        <p:spPr>
          <a:xfrm>
            <a:off x="4288480" y="622387"/>
            <a:ext cx="214060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WHAT I DID</a:t>
            </a:r>
            <a:endParaRPr lang="en-GB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D31D9-2447-4D95-ADED-5F035EFDBC02}"/>
              </a:ext>
            </a:extLst>
          </p:cNvPr>
          <p:cNvSpPr txBox="1"/>
          <p:nvPr/>
        </p:nvSpPr>
        <p:spPr>
          <a:xfrm>
            <a:off x="6680134" y="1491570"/>
            <a:ext cx="4374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What’s in it for you &amp; the senior team? </a:t>
            </a:r>
          </a:p>
          <a:p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Applies to everything – MVP, Design, Features, Brand etc..</a:t>
            </a:r>
          </a:p>
          <a:p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Research, Industry experts &amp; knowledge, competitors, customer segmentation</a:t>
            </a:r>
          </a:p>
          <a:p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Experiment, Focus Groups, Test &amp; Validate </a:t>
            </a:r>
          </a:p>
          <a:p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Rinse and repeat, personas vital</a:t>
            </a:r>
          </a:p>
          <a:p>
            <a:endParaRPr lang="en-GB" sz="1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1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Don’t give away equity immediately</a:t>
            </a:r>
          </a:p>
        </p:txBody>
      </p:sp>
    </p:spTree>
    <p:extLst>
      <p:ext uri="{BB962C8B-B14F-4D97-AF65-F5344CB8AC3E}">
        <p14:creationId xmlns:p14="http://schemas.microsoft.com/office/powerpoint/2010/main" val="266210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E03DB-1E37-4867-A78F-97C38CDD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2ACBC2-1128-47C9-9F90-386AF9AD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125E3-B714-4410-A5A1-B081354CAB75}"/>
              </a:ext>
            </a:extLst>
          </p:cNvPr>
          <p:cNvSpPr txBox="1"/>
          <p:nvPr/>
        </p:nvSpPr>
        <p:spPr>
          <a:xfrm>
            <a:off x="5021345" y="1772239"/>
            <a:ext cx="2356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THANK YOU</a:t>
            </a:r>
          </a:p>
          <a:p>
            <a:endParaRPr lang="en-GB" sz="2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endParaRPr lang="en-GB" sz="2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endParaRPr lang="en-GB" sz="28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QUESTIONS?</a:t>
            </a:r>
            <a:endParaRPr lang="en-GB" sz="2800" dirty="0">
              <a:latin typeface="Rubik" panose="020B0604020202020204" charset="-79"/>
              <a:cs typeface="Rubik" panose="020B0604020202020204" charset="-79"/>
            </a:endParaRPr>
          </a:p>
        </p:txBody>
      </p:sp>
      <p:pic>
        <p:nvPicPr>
          <p:cNvPr id="5" name="Shape 247">
            <a:extLst>
              <a:ext uri="{FF2B5EF4-FFF2-40B4-BE49-F238E27FC236}">
                <a16:creationId xmlns:a16="http://schemas.microsoft.com/office/drawing/2014/main" id="{4CA978B5-049E-4E5E-9374-2074D78190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5006"/>
          <a:stretch/>
        </p:blipFill>
        <p:spPr>
          <a:xfrm>
            <a:off x="434907" y="203723"/>
            <a:ext cx="2487401" cy="3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98">
            <a:extLst>
              <a:ext uri="{FF2B5EF4-FFF2-40B4-BE49-F238E27FC236}">
                <a16:creationId xmlns:a16="http://schemas.microsoft.com/office/drawing/2014/main" id="{BE5E7B7B-8F18-49D0-B046-BE62835D4901}"/>
              </a:ext>
            </a:extLst>
          </p:cNvPr>
          <p:cNvSpPr txBox="1"/>
          <p:nvPr/>
        </p:nvSpPr>
        <p:spPr>
          <a:xfrm>
            <a:off x="53415" y="538241"/>
            <a:ext cx="3897677" cy="29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Unlock the value in your legal relationships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00167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 amt="52999"/>
            <a:grayscl/>
          </a:blip>
          <a:stretch>
            <a:fillRect/>
          </a:stretch>
        </p:blipFill>
        <p:spPr>
          <a:xfrm>
            <a:off x="-1256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7981950" y="5624514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656842" y="763571"/>
            <a:ext cx="5038380" cy="12142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GB" sz="2700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POPULAR START-UP MYTHS</a:t>
            </a:r>
          </a:p>
          <a:p>
            <a:pPr algn="ctr"/>
            <a:r>
              <a:rPr lang="en-GB" sz="2700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QUIZ?</a:t>
            </a:r>
            <a:endParaRPr sz="2700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1641356" y="467591"/>
            <a:ext cx="2057400" cy="17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2222"/>
            </a:gs>
            <a:gs pos="31000">
              <a:srgbClr val="22222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7981950" y="6151282"/>
            <a:ext cx="2049946" cy="329027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45006"/>
          <a:stretch/>
        </p:blipFill>
        <p:spPr>
          <a:xfrm>
            <a:off x="496990" y="219116"/>
            <a:ext cx="2057400" cy="1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5996964" y="1445362"/>
            <a:ext cx="674454" cy="4045850"/>
          </a:xfrm>
          <a:custGeom>
            <a:avLst/>
            <a:gdLst/>
            <a:ahLst/>
            <a:cxnLst/>
            <a:rect l="0" t="0" r="0" b="0"/>
            <a:pathLst>
              <a:path w="30972" h="207320" extrusionOk="0">
                <a:moveTo>
                  <a:pt x="2529" y="0"/>
                </a:moveTo>
                <a:lnTo>
                  <a:pt x="30972" y="98604"/>
                </a:lnTo>
                <a:lnTo>
                  <a:pt x="0" y="20732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B3287-3D5B-46C1-BB68-5B05ADA0148B}"/>
              </a:ext>
            </a:extLst>
          </p:cNvPr>
          <p:cNvSpPr txBox="1"/>
          <p:nvPr/>
        </p:nvSpPr>
        <p:spPr>
          <a:xfrm>
            <a:off x="5184742" y="6411412"/>
            <a:ext cx="1847654" cy="2539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803B8-22BB-4F6B-8D89-B29F4C7362AC}"/>
              </a:ext>
            </a:extLst>
          </p:cNvPr>
          <p:cNvSpPr txBox="1"/>
          <p:nvPr/>
        </p:nvSpPr>
        <p:spPr>
          <a:xfrm>
            <a:off x="2313990" y="369299"/>
            <a:ext cx="804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  <a:latin typeface="Work Sans" panose="020B0604020202020204" charset="0"/>
              <a:ea typeface="Rubik"/>
              <a:cs typeface="Rubik"/>
              <a:sym typeface="Rubik"/>
            </a:endParaRP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2630F-450E-4E50-BDCA-782EA1A6CA2A}"/>
              </a:ext>
            </a:extLst>
          </p:cNvPr>
          <p:cNvSpPr/>
          <p:nvPr/>
        </p:nvSpPr>
        <p:spPr>
          <a:xfrm>
            <a:off x="7424205" y="1534071"/>
            <a:ext cx="437171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“He who fails to plan, plans to fail.”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Diversity is critical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Set up anywhere with space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Rare to have a single “AHA” moment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Small funding can make a difference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Default is failure, Risk of ‘burn out’</a:t>
            </a:r>
          </a:p>
          <a:p>
            <a:endParaRPr lang="en-US" sz="2000" i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Use the power of your Network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1347B-29C8-44ED-938B-8C2B2861C7E2}"/>
              </a:ext>
            </a:extLst>
          </p:cNvPr>
          <p:cNvSpPr txBox="1"/>
          <p:nvPr/>
        </p:nvSpPr>
        <p:spPr>
          <a:xfrm>
            <a:off x="904973" y="1451725"/>
            <a:ext cx="46379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You don’t need a business plan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‘Skinny jeans and beards’!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Shoreditch or Silicon Valley?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Lone genius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Lots of cash and funding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It’s cool, exciting and chilled out</a:t>
            </a: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Keep it a secret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731" y="579043"/>
            <a:ext cx="4071709" cy="4818592"/>
          </a:xfrm>
          <a:prstGeom prst="rect">
            <a:avLst/>
          </a:prstGeom>
          <a:noFill/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553806" y="141552"/>
            <a:ext cx="5006336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LONE GENIUS IS A MYTH AND RARE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1498072" y="6431280"/>
            <a:ext cx="318008" cy="321156"/>
          </a:xfrm>
          <a:prstGeom prst="ellipse">
            <a:avLst/>
          </a:prstGeom>
          <a:solidFill>
            <a:srgbClr val="7F7F7F"/>
          </a:solidFill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9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491736" y="1734061"/>
            <a:ext cx="5006336" cy="433290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The real heart of creativity is in collective genius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Innovation is an interplay of ideas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Cross functional diverse teams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Permission to fail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Psychologically safe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Creative abrasion involves conflict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kern="1200" dirty="0">
              <a:solidFill>
                <a:schemeClr val="tx1"/>
              </a:solidFill>
              <a:latin typeface="Rubik" panose="020B0604020202020204" charset="-79"/>
              <a:ea typeface="+mn-ea"/>
              <a:cs typeface="Rubik" panose="020B0604020202020204" charset="-79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kern="1200" dirty="0">
                <a:solidFill>
                  <a:schemeClr val="tx1"/>
                </a:solidFill>
                <a:latin typeface="Rubik" panose="020B0604020202020204" charset="-79"/>
                <a:ea typeface="+mn-ea"/>
                <a:cs typeface="Rubik" panose="020B0604020202020204" charset="-79"/>
                <a:sym typeface="Rubik"/>
              </a:rPr>
              <a:t>Routine does not lead to discovery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  <a:sym typeface="Rubi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8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2222"/>
            </a:gs>
            <a:gs pos="39000">
              <a:srgbClr val="22222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7981951" y="6331220"/>
            <a:ext cx="1990311" cy="32799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45006"/>
          <a:stretch/>
        </p:blipFill>
        <p:spPr>
          <a:xfrm>
            <a:off x="604405" y="260920"/>
            <a:ext cx="2057400" cy="17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sitting posing for the camera&#10;&#10;Description generated with very high confidence">
            <a:extLst>
              <a:ext uri="{FF2B5EF4-FFF2-40B4-BE49-F238E27FC236}">
                <a16:creationId xmlns:a16="http://schemas.microsoft.com/office/drawing/2014/main" id="{24F89A06-B694-4429-AFBC-F784C38A4A3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10991" y="847100"/>
            <a:ext cx="7741920" cy="516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17676-7707-4910-BBA2-F9E20EC5698D}"/>
              </a:ext>
            </a:extLst>
          </p:cNvPr>
          <p:cNvSpPr txBox="1"/>
          <p:nvPr/>
        </p:nvSpPr>
        <p:spPr>
          <a:xfrm>
            <a:off x="688157" y="1219200"/>
            <a:ext cx="2654483" cy="35394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HOW DO YOU PERSUADE A GROUP OF MILLIONAIRES THEIR BUSINESS MODEL IS BROKEN?</a:t>
            </a:r>
          </a:p>
        </p:txBody>
      </p:sp>
    </p:spTree>
    <p:extLst>
      <p:ext uri="{BB962C8B-B14F-4D97-AF65-F5344CB8AC3E}">
        <p14:creationId xmlns:p14="http://schemas.microsoft.com/office/powerpoint/2010/main" val="36573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8D07121-30B6-490E-9440-A7BA9DFF0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23591"/>
          <a:stretch/>
        </p:blipFill>
        <p:spPr bwMode="auto">
          <a:xfrm>
            <a:off x="5874398" y="857250"/>
            <a:ext cx="47936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98A4A8-91B0-40A9-992E-7602E41F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05" y="2356995"/>
            <a:ext cx="4008375" cy="1861200"/>
          </a:xfrm>
        </p:spPr>
        <p:txBody>
          <a:bodyPr/>
          <a:lstStyle/>
          <a:p>
            <a:pPr algn="ctr"/>
            <a:r>
              <a:rPr lang="en-GB" dirty="0"/>
              <a:t>INNOVATION IS HARD!</a:t>
            </a:r>
          </a:p>
        </p:txBody>
      </p:sp>
      <p:pic>
        <p:nvPicPr>
          <p:cNvPr id="6" name="Shape 247">
            <a:extLst>
              <a:ext uri="{FF2B5EF4-FFF2-40B4-BE49-F238E27FC236}">
                <a16:creationId xmlns:a16="http://schemas.microsoft.com/office/drawing/2014/main" id="{B4746E78-495D-47F2-9B0D-1A99582D38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5006"/>
          <a:stretch/>
        </p:blipFill>
        <p:spPr>
          <a:xfrm>
            <a:off x="152103" y="241836"/>
            <a:ext cx="2057400" cy="170744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DD532-F7E8-48CF-A2E1-1E07E503DC09}"/>
              </a:ext>
            </a:extLst>
          </p:cNvPr>
          <p:cNvSpPr txBox="1"/>
          <p:nvPr/>
        </p:nvSpPr>
        <p:spPr>
          <a:xfrm>
            <a:off x="911440" y="1368698"/>
            <a:ext cx="1794052" cy="31402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0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1"/>
            <a:ext cx="12192000" cy="6843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4674704" y="2295940"/>
            <a:ext cx="4857728" cy="9849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GB" sz="21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FIRST 100 DAYS BUSINESS PLAN</a:t>
            </a:r>
            <a:endParaRPr sz="2100"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675587" y="552130"/>
            <a:ext cx="2057400" cy="1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7981950" y="5624514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2C504-3092-4670-972C-048EF86F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5205" y="1932302"/>
            <a:ext cx="4094110" cy="2292701"/>
          </a:xfrm>
          <a:prstGeom prst="rect">
            <a:avLst/>
          </a:prstGeom>
        </p:spPr>
      </p:pic>
      <p:pic>
        <p:nvPicPr>
          <p:cNvPr id="4" name="Shape 247">
            <a:extLst>
              <a:ext uri="{FF2B5EF4-FFF2-40B4-BE49-F238E27FC236}">
                <a16:creationId xmlns:a16="http://schemas.microsoft.com/office/drawing/2014/main" id="{7C6DBA05-9ED9-4079-8ED8-11FBA51C1D03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b="45006"/>
          <a:stretch/>
        </p:blipFill>
        <p:spPr>
          <a:xfrm>
            <a:off x="382103" y="371752"/>
            <a:ext cx="2691035" cy="2315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F781B5-40C7-484B-BBE4-4CBBCDE8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03" y="1857081"/>
            <a:ext cx="6071646" cy="3382305"/>
          </a:xfrm>
        </p:spPr>
        <p:txBody>
          <a:bodyPr spcFirstLastPara="1" vert="horz" wrap="square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YOU NEED RUTHLESS FOCUS</a:t>
            </a: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 BE VERY PRECIOUS ABOUT YOUR TIME</a:t>
            </a: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LEVERAGE YOUR NETWORK</a:t>
            </a: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WATCH YOUR BURN RATE </a:t>
            </a: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  <a:t>CONSIDER YOUR WELL BEING</a:t>
            </a: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br>
              <a:rPr lang="en-US" sz="2400" kern="1200" dirty="0">
                <a:solidFill>
                  <a:schemeClr val="bg1"/>
                </a:solidFill>
                <a:latin typeface="Rubik" panose="020B0604020202020204" charset="-79"/>
                <a:ea typeface="+mj-ea"/>
                <a:cs typeface="Rubik" panose="020B0604020202020204" charset="-79"/>
              </a:rPr>
            </a:br>
            <a:endParaRPr lang="en-US" sz="2400" kern="1200" dirty="0">
              <a:solidFill>
                <a:schemeClr val="bg1"/>
              </a:solidFill>
              <a:latin typeface="Rubik" panose="020B0604020202020204" charset="-79"/>
              <a:ea typeface="+mj-ea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7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2222"/>
            </a:gs>
            <a:gs pos="39000">
              <a:srgbClr val="22222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386499" y="396005"/>
            <a:ext cx="11290171" cy="6108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7991889" y="6429584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</a:rPr>
              <a:pPr/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363352" y="1496119"/>
            <a:ext cx="621550" cy="4214168"/>
          </a:xfrm>
          <a:custGeom>
            <a:avLst/>
            <a:gdLst/>
            <a:ahLst/>
            <a:cxnLst/>
            <a:rect l="0" t="0" r="0" b="0"/>
            <a:pathLst>
              <a:path w="30972" h="207320" extrusionOk="0">
                <a:moveTo>
                  <a:pt x="2529" y="0"/>
                </a:moveTo>
                <a:lnTo>
                  <a:pt x="30972" y="98604"/>
                </a:lnTo>
                <a:lnTo>
                  <a:pt x="0" y="20732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45006"/>
          <a:stretch/>
        </p:blipFill>
        <p:spPr>
          <a:xfrm>
            <a:off x="0" y="225990"/>
            <a:ext cx="2057400" cy="1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515330" y="1646645"/>
            <a:ext cx="4152790" cy="421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It is a living evolving plan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Not one author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Gives structure to the team 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Vision and purpose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Mutual &amp; collective goals</a:t>
            </a:r>
          </a:p>
          <a:p>
            <a:endParaRPr lang="en-GB" sz="24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4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People Matter - incentivise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41C84-E9BD-4FC1-B74C-4E96000A84D7}"/>
              </a:ext>
            </a:extLst>
          </p:cNvPr>
          <p:cNvSpPr txBox="1"/>
          <p:nvPr/>
        </p:nvSpPr>
        <p:spPr>
          <a:xfrm>
            <a:off x="3449491" y="660095"/>
            <a:ext cx="490269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WHY DO WE NEED ONE?</a:t>
            </a:r>
            <a:endParaRPr lang="en-GB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D31D9-2447-4D95-ADED-5F035EFDBC02}"/>
              </a:ext>
            </a:extLst>
          </p:cNvPr>
          <p:cNvSpPr txBox="1"/>
          <p:nvPr/>
        </p:nvSpPr>
        <p:spPr>
          <a:xfrm>
            <a:off x="6680134" y="1668543"/>
            <a:ext cx="43740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CEO held accountable to deliver 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Communication to investors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Onboard new employees, inspire leadership team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Encourage input from experts 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Don’t underestimate rigour &amp; structure, culture matters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sz="210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Financial governance critical</a:t>
            </a:r>
          </a:p>
          <a:p>
            <a:endParaRPr lang="en-GB" sz="21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crity 1">
      <a:dk1>
        <a:srgbClr val="032641"/>
      </a:dk1>
      <a:lt1>
        <a:srgbClr val="FFFFFF"/>
      </a:lt1>
      <a:dk2>
        <a:srgbClr val="01CDB3"/>
      </a:dk2>
      <a:lt2>
        <a:srgbClr val="F1F0F2"/>
      </a:lt2>
      <a:accent1>
        <a:srgbClr val="01CDB3"/>
      </a:accent1>
      <a:accent2>
        <a:srgbClr val="094D59"/>
      </a:accent2>
      <a:accent3>
        <a:srgbClr val="0F745F"/>
      </a:accent3>
      <a:accent4>
        <a:srgbClr val="17A56B"/>
      </a:accent4>
      <a:accent5>
        <a:srgbClr val="4472C4"/>
      </a:accent5>
      <a:accent6>
        <a:srgbClr val="70AD47"/>
      </a:accent6>
      <a:hlink>
        <a:srgbClr val="094D59"/>
      </a:hlink>
      <a:folHlink>
        <a:srgbClr val="0326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377</Words>
  <Application>Microsoft Office PowerPoint</Application>
  <PresentationFormat>Widescreen</PresentationFormat>
  <Paragraphs>132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Work Sans Light</vt:lpstr>
      <vt:lpstr>Rubik</vt:lpstr>
      <vt:lpstr>Arial</vt:lpstr>
      <vt:lpstr>Merriweather Sans</vt:lpstr>
      <vt:lpstr>Work Sans</vt:lpstr>
      <vt:lpstr>Calibri</vt:lpstr>
      <vt:lpstr>Office Theme</vt:lpstr>
      <vt:lpstr>PowerPoint Presentation</vt:lpstr>
      <vt:lpstr>PowerPoint Presentation</vt:lpstr>
      <vt:lpstr>PowerPoint Presentation</vt:lpstr>
      <vt:lpstr>LONE GENIUS IS A MYTH AND RARE</vt:lpstr>
      <vt:lpstr>PowerPoint Presentation</vt:lpstr>
      <vt:lpstr>INNOVATION IS HARD!</vt:lpstr>
      <vt:lpstr>PowerPoint Presentation</vt:lpstr>
      <vt:lpstr>     YOU NEED RUTHLESS FOCUS   BE VERY PRECIOUS ABOUT YOUR TIME  LEVERAGE YOUR NETWORK  WATCH YOUR BURN RATE   CONSIDER YOUR WELL BEING 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Nilema Bhakta-Jones</dc:creator>
  <cp:lastModifiedBy>Nilema Bhakta-Jones</cp:lastModifiedBy>
  <cp:revision>30</cp:revision>
  <dcterms:modified xsi:type="dcterms:W3CDTF">2018-05-15T09:18:12Z</dcterms:modified>
</cp:coreProperties>
</file>